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1" r:id="rId1"/>
    <p:sldMasterId id="2147483766" r:id="rId2"/>
  </p:sldMasterIdLst>
  <p:notesMasterIdLst>
    <p:notesMasterId r:id="rId10"/>
  </p:notesMasterIdLst>
  <p:sldIdLst>
    <p:sldId id="349" r:id="rId3"/>
    <p:sldId id="294" r:id="rId4"/>
    <p:sldId id="354" r:id="rId5"/>
    <p:sldId id="928" r:id="rId6"/>
    <p:sldId id="356" r:id="rId7"/>
    <p:sldId id="355" r:id="rId8"/>
    <p:sldId id="357" r:id="rId9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4709-066F-6D49-BF9E-35ADA311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3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5F5B9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9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22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28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469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070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69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78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865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230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558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1FF891-1638-6B46-83A8-6F6444998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9D9B172B-6713-4355-BD26-EAE26FF7D925}"/>
              </a:ext>
            </a:extLst>
          </p:cNvPr>
          <p:cNvSpPr/>
          <p:nvPr userDrawn="1"/>
        </p:nvSpPr>
        <p:spPr>
          <a:xfrm>
            <a:off x="5756820" y="410981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242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52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014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24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14142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ildplatzhalter 29"/>
          <p:cNvSpPr>
            <a:spLocks noGrp="1"/>
          </p:cNvSpPr>
          <p:nvPr>
            <p:ph type="pic" idx="21"/>
          </p:nvPr>
        </p:nvSpPr>
        <p:spPr>
          <a:xfrm>
            <a:off x="-1" y="3525623"/>
            <a:ext cx="12200792" cy="333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0" name="Gruppieren 4"/>
          <p:cNvGrpSpPr/>
          <p:nvPr/>
        </p:nvGrpSpPr>
        <p:grpSpPr>
          <a:xfrm>
            <a:off x="1142" y="1799969"/>
            <a:ext cx="12193144" cy="2988058"/>
            <a:chOff x="0" y="0"/>
            <a:chExt cx="12193143" cy="2988056"/>
          </a:xfrm>
        </p:grpSpPr>
        <p:sp>
          <p:nvSpPr>
            <p:cNvPr id="67" name="Freihandform: Form 18"/>
            <p:cNvSpPr/>
            <p:nvPr/>
          </p:nvSpPr>
          <p:spPr>
            <a:xfrm>
              <a:off x="-1" y="-1"/>
              <a:ext cx="8394066" cy="165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49" y="0"/>
                  </a:moveTo>
                  <a:lnTo>
                    <a:pt x="0" y="0"/>
                  </a:lnTo>
                  <a:lnTo>
                    <a:pt x="0" y="21587"/>
                  </a:lnTo>
                  <a:lnTo>
                    <a:pt x="1" y="21600"/>
                  </a:lnTo>
                  <a:lnTo>
                    <a:pt x="21600" y="21600"/>
                  </a:lnTo>
                  <a:lnTo>
                    <a:pt x="2004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Freihandform: Form 19"/>
            <p:cNvSpPr/>
            <p:nvPr/>
          </p:nvSpPr>
          <p:spPr>
            <a:xfrm>
              <a:off x="-1" y="1728089"/>
              <a:ext cx="4962780" cy="125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6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9" name="Freihandform: Form 20"/>
            <p:cNvSpPr/>
            <p:nvPr/>
          </p:nvSpPr>
          <p:spPr>
            <a:xfrm>
              <a:off x="8195182" y="900050"/>
              <a:ext cx="3997961" cy="75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8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xfrm>
            <a:off x="561872" y="2060999"/>
            <a:ext cx="5832000" cy="11520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51704" y="3860224"/>
            <a:ext cx="2880001" cy="288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rgbClr val="FFFFFF"/>
                </a:solidFill>
              </a:defRPr>
            </a:lvl2pPr>
            <a:lvl3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3pPr>
            <a:lvl4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4pPr>
            <a:lvl5pPr marL="0" indent="0">
              <a:lnSpc>
                <a:spcPct val="100000"/>
              </a:lnSpc>
              <a:buSzTx/>
              <a:buNone/>
              <a:defRPr sz="1800" b="1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Textfeld 10"/>
          <p:cNvSpPr txBox="1"/>
          <p:nvPr/>
        </p:nvSpPr>
        <p:spPr>
          <a:xfrm>
            <a:off x="551600" y="6143695"/>
            <a:ext cx="1944000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uni-siegen.de</a:t>
            </a:r>
          </a:p>
        </p:txBody>
      </p:sp>
      <p:pic>
        <p:nvPicPr>
          <p:cNvPr id="74" name="Grafik 15" descr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410981"/>
            <a:ext cx="2070001" cy="82624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extfeld 13"/>
          <p:cNvSpPr txBox="1"/>
          <p:nvPr/>
        </p:nvSpPr>
        <p:spPr>
          <a:xfrm>
            <a:off x="8846704" y="2935775"/>
            <a:ext cx="1929601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uni-siegen.de</a:t>
            </a:r>
          </a:p>
        </p:txBody>
      </p:sp>
      <p:sp>
        <p:nvSpPr>
          <p:cNvPr id="76" name="Parallelogramm 2"/>
          <p:cNvSpPr/>
          <p:nvPr/>
        </p:nvSpPr>
        <p:spPr>
          <a:xfrm>
            <a:off x="2545556" y="410981"/>
            <a:ext cx="339181" cy="82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180" y="0"/>
                </a:lnTo>
                <a:lnTo>
                  <a:pt x="21600" y="0"/>
                </a:lnTo>
                <a:lnTo>
                  <a:pt x="242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7" name="Grafik 14" descr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24" y="410399"/>
            <a:ext cx="2753170" cy="8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38044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4709-066F-6D49-BF9E-35ADA3119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F6B28961-72F1-4FE2-B970-E8FE18B145DC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88F0D4-919D-4810-86CC-7C7753529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1617">
          <p15:clr>
            <a:srgbClr val="FBAE40"/>
          </p15:clr>
        </p15:guide>
        <p15:guide id="4" orient="horz" pos="114">
          <p15:clr>
            <a:srgbClr val="FBAE40"/>
          </p15:clr>
        </p15:guide>
        <p15:guide id="5" pos="15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 userDrawn="1"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1FF891-1638-6B46-83A8-6F6444998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43D5784C-BFE0-4DD9-990A-08ADE31FED8A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0293885-F97B-4FDB-9B12-A0CAE407B6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6FF322-01BE-2149-9DCC-B620B861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5" name="Parallelogramm 14">
            <a:extLst>
              <a:ext uri="{FF2B5EF4-FFF2-40B4-BE49-F238E27FC236}">
                <a16:creationId xmlns:a16="http://schemas.microsoft.com/office/drawing/2014/main" id="{E27B441D-2F4C-4DE6-A101-C235E434623D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DB28661-2267-4C49-B5AC-22994405F9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E018E60-DFBC-4341-A6FE-BE982B47B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998BDE92-9F26-492E-AA22-F1DDB5514E2E}"/>
              </a:ext>
            </a:extLst>
          </p:cNvPr>
          <p:cNvSpPr/>
          <p:nvPr userDrawn="1"/>
        </p:nvSpPr>
        <p:spPr>
          <a:xfrm>
            <a:off x="5774282" y="410400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B6BCC34-9F46-46B5-8D18-528A465B7E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50" y="404993"/>
            <a:ext cx="2449380" cy="9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997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B9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06FF322-01BE-2149-9DCC-B620B861D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1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5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5F5B9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68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53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3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rgbClr val="5F5B9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16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749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403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024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4785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31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72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E018E60-DFBC-4341-A6FE-BE982B47B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9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1978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8066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52040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939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3248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350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017F7-8126-4821-9F05-89399CC29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0929E-DF1F-4EEF-8B13-023784F1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93848-FD29-48FA-9A3F-901E6423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85C830-7F7A-421C-BBC9-65259102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646DE0-7957-41AB-B488-9CD622C0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348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268412"/>
            <a:ext cx="10972800" cy="48577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45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507C631-DC42-FD44-A0ED-AB2E9FBB3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4" y="410400"/>
            <a:ext cx="2753170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B9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rgbClr val="A78EC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002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40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rgbClr val="A78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rgbClr val="5F5B9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96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1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Relationship Id="rId30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7EEEBB-790C-284C-BDFA-C417AFA7F8A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8400"/>
            <a:ext cx="404396" cy="39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521501-2635-4A48-B3B6-2C3A3308BCE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6278400"/>
            <a:ext cx="225286" cy="396000"/>
          </a:xfrm>
          <a:prstGeom prst="rect">
            <a:avLst/>
          </a:prstGeom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F5EA63F-A8CD-4DC2-8CD1-3DB5257BEC0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72" y="6267450"/>
            <a:ext cx="2192751" cy="44170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6F6F0E1-18F1-449A-AED1-E496E4C8033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7" y="6278400"/>
            <a:ext cx="22528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5" r:id="rId23"/>
    <p:sldLayoutId id="214748379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7133-283F-45D1-9203-F932A8788F74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7EEEBB-790C-284C-BDFA-C417AFA7F8A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6278400"/>
            <a:ext cx="404396" cy="39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521501-2635-4A48-B3B6-2C3A3308BCE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" y="6278400"/>
            <a:ext cx="225286" cy="396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8250A72-2A07-4378-8F15-6D02E140FC7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51" y="6277045"/>
            <a:ext cx="225286" cy="39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E85B8E4-921E-4E23-9D6F-AD3D0BEB3DA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7" y="6243983"/>
            <a:ext cx="126010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D3C7AF-5270-45B6-8D16-964B3666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Schuljubiläumsparty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1F1BF7-307D-401D-98F9-4D3FAC738F2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DE" dirty="0"/>
              <a:t>Die Gläser Wahl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DA92EEF-6AF5-4289-8353-8F8868FC0B03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pic>
        <p:nvPicPr>
          <p:cNvPr id="13" name="Grafik 12" descr="Champagnergläser mit einfarbiger Füllung">
            <a:extLst>
              <a:ext uri="{FF2B5EF4-FFF2-40B4-BE49-F238E27FC236}">
                <a16:creationId xmlns:a16="http://schemas.microsoft.com/office/drawing/2014/main" id="{0C1DA5FD-71DF-47C0-97D0-6D95C8AB7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426" y="3525623"/>
            <a:ext cx="3090810" cy="30908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23A88D-BA92-4801-8757-1C1EFDE0F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271" y="423309"/>
            <a:ext cx="5064142" cy="10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4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B6A3ED1-C454-4BED-8420-02E4861D9FFD}"/>
              </a:ext>
            </a:extLst>
          </p:cNvPr>
          <p:cNvSpPr txBox="1"/>
          <p:nvPr/>
        </p:nvSpPr>
        <p:spPr>
          <a:xfrm>
            <a:off x="177230" y="400709"/>
            <a:ext cx="614908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Die Gläser-Wahl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38AF05-4A37-43AD-8288-4F35B3B27149}"/>
              </a:ext>
            </a:extLst>
          </p:cNvPr>
          <p:cNvSpPr txBox="1">
            <a:spLocks/>
          </p:cNvSpPr>
          <p:nvPr/>
        </p:nvSpPr>
        <p:spPr>
          <a:xfrm>
            <a:off x="417819" y="1884191"/>
            <a:ext cx="11088001" cy="4464001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de-DE" dirty="0"/>
              <a:t>Es sind viele Gäste auf der Schuljubiläumsparty geladen.</a:t>
            </a:r>
          </a:p>
          <a:p>
            <a:pPr hangingPunct="1">
              <a:lnSpc>
                <a:spcPct val="150000"/>
              </a:lnSpc>
            </a:pPr>
            <a:r>
              <a:rPr lang="de-DE" dirty="0"/>
              <a:t>Ihr habt zwei Arten von Gläsern gedruckt </a:t>
            </a:r>
            <a:r>
              <a:rPr lang="de-DE" dirty="0">
                <a:sym typeface="Wingdings" panose="05000000000000000000" pitchFamily="2" charset="2"/>
              </a:rPr>
              <a:t> Zylinder- und Kegelförmige.</a:t>
            </a:r>
          </a:p>
          <a:p>
            <a:pPr hangingPunct="1">
              <a:lnSpc>
                <a:spcPct val="150000"/>
              </a:lnSpc>
            </a:pPr>
            <a:r>
              <a:rPr lang="de-DE" dirty="0">
                <a:sym typeface="Wingdings" panose="05000000000000000000" pitchFamily="2" charset="2"/>
              </a:rPr>
              <a:t>Mit welcher Art von Gläsern können wir mehr Gäste bei gleicher Sektmenge bedienen?</a:t>
            </a:r>
          </a:p>
          <a:p>
            <a:pPr lvl="1" hangingPunct="1">
              <a:lnSpc>
                <a:spcPct val="150000"/>
              </a:lnSpc>
            </a:pPr>
            <a:r>
              <a:rPr lang="de-DE" dirty="0">
                <a:sym typeface="Wingdings" panose="05000000000000000000" pitchFamily="2" charset="2"/>
              </a:rPr>
              <a:t>Was ist eure Vermutung?</a:t>
            </a:r>
          </a:p>
          <a:p>
            <a:pPr lvl="1" hangingPunct="1"/>
            <a:endParaRPr lang="de-DE" dirty="0">
              <a:sym typeface="Wingdings" panose="05000000000000000000" pitchFamily="2" charset="2"/>
            </a:endParaRPr>
          </a:p>
          <a:p>
            <a:pPr hangingPunct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EAD3EE-8314-4CC2-8D73-18085A7DC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47"/>
          <a:stretch/>
        </p:blipFill>
        <p:spPr>
          <a:xfrm>
            <a:off x="7109717" y="3470058"/>
            <a:ext cx="4664464" cy="31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B6A3ED1-C454-4BED-8420-02E4861D9FFD}"/>
              </a:ext>
            </a:extLst>
          </p:cNvPr>
          <p:cNvSpPr txBox="1"/>
          <p:nvPr/>
        </p:nvSpPr>
        <p:spPr>
          <a:xfrm>
            <a:off x="177230" y="400709"/>
            <a:ext cx="614908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Ihr seid gefragt!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20E2268-948C-4193-9A01-421D4E91EA5C}"/>
              </a:ext>
            </a:extLst>
          </p:cNvPr>
          <p:cNvSpPr txBox="1">
            <a:spLocks/>
          </p:cNvSpPr>
          <p:nvPr/>
        </p:nvSpPr>
        <p:spPr>
          <a:xfrm>
            <a:off x="551999" y="1808604"/>
            <a:ext cx="11088001" cy="446400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de-DE" dirty="0"/>
              <a:t>Probiert es aus!</a:t>
            </a:r>
          </a:p>
          <a:p>
            <a:pPr lvl="1" hangingPunct="1">
              <a:lnSpc>
                <a:spcPct val="150000"/>
              </a:lnSpc>
            </a:pPr>
            <a:r>
              <a:rPr lang="de-DE" dirty="0"/>
              <a:t>Nutzt eure selbst gedruckten Gläser und Sand.</a:t>
            </a:r>
          </a:p>
          <a:p>
            <a:pPr lvl="1" hangingPunct="1">
              <a:lnSpc>
                <a:spcPct val="150000"/>
              </a:lnSpc>
            </a:pPr>
            <a:r>
              <a:rPr lang="de-DE" dirty="0"/>
              <a:t>Beschreibt eure Lösungsstrategien schriftlich und ausführlich.</a:t>
            </a:r>
          </a:p>
          <a:p>
            <a:pPr lvl="1" hangingPunct="1">
              <a:lnSpc>
                <a:spcPct val="150000"/>
              </a:lnSpc>
            </a:pPr>
            <a:r>
              <a:rPr lang="de-DE" dirty="0"/>
              <a:t>Erstellt eine passende mathematische Formel für das Volumen beider Gläser auf!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AEDCB1-4129-485B-A591-219BCDD7E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/>
          <a:stretch/>
        </p:blipFill>
        <p:spPr>
          <a:xfrm>
            <a:off x="8866597" y="3905850"/>
            <a:ext cx="2940463" cy="26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7238-438F-448C-AA76-78460240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7FA3A-0F29-4C9E-8D87-2A916975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5544616" cy="3816424"/>
          </a:xfrm>
        </p:spPr>
        <p:txBody>
          <a:bodyPr/>
          <a:lstStyle/>
          <a:p>
            <a:r>
              <a:rPr lang="en-US" sz="5400" cap="all" dirty="0">
                <a:latin typeface="+mj-lt"/>
              </a:rPr>
              <a:t>Wie </a:t>
            </a:r>
            <a:r>
              <a:rPr lang="en-US" sz="5400" cap="all" dirty="0" err="1">
                <a:latin typeface="+mj-lt"/>
              </a:rPr>
              <a:t>seid</a:t>
            </a:r>
            <a:r>
              <a:rPr lang="en-US" sz="5400" cap="all" dirty="0">
                <a:latin typeface="+mj-lt"/>
              </a:rPr>
              <a:t> </a:t>
            </a:r>
            <a:r>
              <a:rPr lang="en-US" sz="5400" cap="all" dirty="0" err="1">
                <a:latin typeface="+mj-lt"/>
              </a:rPr>
              <a:t>ihr</a:t>
            </a:r>
            <a:r>
              <a:rPr lang="en-US" sz="5400" cap="all" dirty="0">
                <a:latin typeface="+mj-lt"/>
              </a:rPr>
              <a:t> </a:t>
            </a:r>
            <a:r>
              <a:rPr lang="en-US" sz="5400" cap="all" dirty="0" err="1">
                <a:latin typeface="+mj-lt"/>
              </a:rPr>
              <a:t>vorgegangen</a:t>
            </a:r>
            <a:r>
              <a:rPr lang="en-US" sz="5400" cap="all" dirty="0">
                <a:latin typeface="+mj-lt"/>
              </a:rPr>
              <a:t>?</a:t>
            </a:r>
            <a:endParaRPr lang="de-DE" sz="5400" dirty="0">
              <a:latin typeface="+mj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4E09A5-57D1-421D-8E07-C471373CF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Champagnergläser mit einfarbiger Füllung">
            <a:extLst>
              <a:ext uri="{FF2B5EF4-FFF2-40B4-BE49-F238E27FC236}">
                <a16:creationId xmlns:a16="http://schemas.microsoft.com/office/drawing/2014/main" id="{DA5DC275-F98D-4885-9E9C-299111E9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3035" y="1982057"/>
            <a:ext cx="3090810" cy="30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9B938-0693-499D-AB17-FD5AF4CA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Volumen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5">
                <a:extLst>
                  <a:ext uri="{FF2B5EF4-FFF2-40B4-BE49-F238E27FC236}">
                    <a16:creationId xmlns:a16="http://schemas.microsoft.com/office/drawing/2014/main" id="{C9BEED35-5A3E-4F29-B7EC-92B963FC4D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636" y="3058963"/>
                <a:ext cx="4443984" cy="256219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rgbClr val="888E9B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Inhaltsplatzhalter 5">
                <a:extLst>
                  <a:ext uri="{FF2B5EF4-FFF2-40B4-BE49-F238E27FC236}">
                    <a16:creationId xmlns:a16="http://schemas.microsoft.com/office/drawing/2014/main" id="{C9BEED35-5A3E-4F29-B7EC-92B963FC4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6" y="3058963"/>
                <a:ext cx="4443984" cy="2562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A5FD66-5356-4663-94D3-6A90C0290208}"/>
              </a:ext>
            </a:extLst>
          </p:cNvPr>
          <p:cNvSpPr txBox="1">
            <a:spLocks/>
          </p:cNvSpPr>
          <p:nvPr/>
        </p:nvSpPr>
        <p:spPr>
          <a:xfrm>
            <a:off x="734602" y="2186752"/>
            <a:ext cx="8923106" cy="82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116999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de-DE" sz="3600" dirty="0"/>
              <a:t>Zylinder:				Kegel:</a:t>
            </a:r>
          </a:p>
          <a:p>
            <a:pPr hangingPunct="1"/>
            <a:endParaRPr lang="de-DE" sz="3600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5B66F573-2BA8-49FF-BCEF-332D906FF524}"/>
              </a:ext>
            </a:extLst>
          </p:cNvPr>
          <p:cNvSpPr txBox="1">
            <a:spLocks/>
          </p:cNvSpPr>
          <p:nvPr/>
        </p:nvSpPr>
        <p:spPr>
          <a:xfrm>
            <a:off x="6525014" y="2340864"/>
            <a:ext cx="4443984" cy="82391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252000" marR="0" indent="-252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52000" marR="0" indent="-215999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451999" marR="0" indent="-200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657000" marR="0" indent="-22500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7">
                <a:extLst>
                  <a:ext uri="{FF2B5EF4-FFF2-40B4-BE49-F238E27FC236}">
                    <a16:creationId xmlns:a16="http://schemas.microsoft.com/office/drawing/2014/main" id="{12A29480-6DB6-4DE4-A6BA-1177908CB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3348" y="2431527"/>
                <a:ext cx="4443984" cy="2562193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1pPr>
                <a:lvl2pPr marL="0" marR="0" indent="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2pPr>
                <a:lvl3pPr marL="252000" marR="0" indent="-25200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AutoNum type="arabicPeriod"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3pPr>
                <a:lvl4pPr marL="252000" marR="0" indent="-215999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4pPr>
                <a:lvl5pPr marL="451999" marR="0" indent="-20000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5pPr>
                <a:lvl6pPr marL="657000" marR="0" indent="-22500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6pPr>
                <a:lvl7pPr marL="0" marR="0" indent="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7pPr>
                <a:lvl8pPr marL="0" marR="0" indent="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8pPr>
                <a:lvl9pPr marL="0" marR="0" indent="0" algn="l" defTabSz="914400" rtl="0" latinLnBrk="0">
                  <a:lnSpc>
                    <a:spcPct val="1169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cap="none" spc="0" baseline="0">
                    <a:solidFill>
                      <a:schemeClr val="accent1"/>
                    </a:solidFill>
                    <a:uFillTx/>
                    <a:latin typeface="+mj-lt"/>
                    <a:ea typeface="+mj-ea"/>
                    <a:cs typeface="+mj-cs"/>
                    <a:sym typeface="Calibri"/>
                  </a:defRPr>
                </a:lvl9pPr>
              </a:lstStyle>
              <a:p>
                <a:pPr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4800" i="1" smtClean="0">
                              <a:solidFill>
                                <a:srgbClr val="00ADD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4800" i="1" smtClean="0">
                              <a:solidFill>
                                <a:srgbClr val="00ADD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4800" i="1" smtClean="0">
                              <a:solidFill>
                                <a:srgbClr val="00ADD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4400" dirty="0">
                  <a:solidFill>
                    <a:schemeClr val="bg1"/>
                  </a:solidFill>
                </a:endParaRPr>
              </a:p>
              <a:p>
                <a:pPr hangingPunct="1"/>
                <a:endParaRPr lang="de-DE" dirty="0"/>
              </a:p>
            </p:txBody>
          </p:sp>
        </mc:Choice>
        <mc:Fallback xmlns="">
          <p:sp>
            <p:nvSpPr>
              <p:cNvPr id="7" name="Inhaltsplatzhalter 7">
                <a:extLst>
                  <a:ext uri="{FF2B5EF4-FFF2-40B4-BE49-F238E27FC236}">
                    <a16:creationId xmlns:a16="http://schemas.microsoft.com/office/drawing/2014/main" id="{12A29480-6DB6-4DE4-A6BA-1177908CB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48" y="2431527"/>
                <a:ext cx="4443984" cy="25621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23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las enthält.&#10;&#10;Automatisch generierte Beschreibung">
            <a:extLst>
              <a:ext uri="{FF2B5EF4-FFF2-40B4-BE49-F238E27FC236}">
                <a16:creationId xmlns:a16="http://schemas.microsoft.com/office/drawing/2014/main" id="{EF1C2F41-59E2-4C53-BE40-C325A522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7" y="1417835"/>
            <a:ext cx="5179518" cy="517951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B6A3ED1-C454-4BED-8420-02E4861D9FFD}"/>
              </a:ext>
            </a:extLst>
          </p:cNvPr>
          <p:cNvSpPr txBox="1"/>
          <p:nvPr/>
        </p:nvSpPr>
        <p:spPr>
          <a:xfrm>
            <a:off x="177230" y="400709"/>
            <a:ext cx="614908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Aufgabe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460136-AA5F-44AB-B9BE-352AE1B63C90}"/>
              </a:ext>
            </a:extLst>
          </p:cNvPr>
          <p:cNvSpPr txBox="1"/>
          <p:nvPr/>
        </p:nvSpPr>
        <p:spPr>
          <a:xfrm>
            <a:off x="552616" y="1890336"/>
            <a:ext cx="7389308" cy="1429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Wie viel mehr Gäste kann man bei gleicher Sektmenge bedienen?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Berechnet das Volumen eurer beiden Gläser und vergleicht mit der Formel.</a:t>
            </a:r>
          </a:p>
        </p:txBody>
      </p:sp>
    </p:spTree>
    <p:extLst>
      <p:ext uri="{BB962C8B-B14F-4D97-AF65-F5344CB8AC3E}">
        <p14:creationId xmlns:p14="http://schemas.microsoft.com/office/powerpoint/2010/main" val="235003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B9D14D-8598-4BB8-AFE4-3871936DD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169E9FB-946B-4E18-87F6-3D11AA28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916"/>
            <a:ext cx="7503737" cy="1489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B6A3ED1-C454-4BED-8420-02E4861D9FFD}"/>
              </a:ext>
            </a:extLst>
          </p:cNvPr>
          <p:cNvSpPr txBox="1"/>
          <p:nvPr/>
        </p:nvSpPr>
        <p:spPr>
          <a:xfrm>
            <a:off x="177230" y="400709"/>
            <a:ext cx="686056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Für welche Gläser entscheidet ihr euch? Warum?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6CF-8CAF-4F59-8180-FB396DB41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47"/>
          <a:stretch/>
        </p:blipFill>
        <p:spPr>
          <a:xfrm>
            <a:off x="2540683" y="2116476"/>
            <a:ext cx="6089607" cy="40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815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Siegen NT 4 2021">
  <a:themeElements>
    <a:clrScheme name="Fakultät_IV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5F5B93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ät Siegen NT 4 2021" id="{09E82567-59B5-435C-BE51-E2A781C7EDA3}" vid="{B915B352-30D6-4E0D-8C13-EA58FE292CF0}"/>
    </a:ext>
  </a:extLst>
</a:theme>
</file>

<file path=ppt/theme/theme2.xml><?xml version="1.0" encoding="utf-8"?>
<a:theme xmlns:a="http://schemas.openxmlformats.org/drawingml/2006/main" name="1_Universität Siegen NT 4 2021_Authentic STEM">
  <a:themeElements>
    <a:clrScheme name="Fakultät_IV">
      <a:dk1>
        <a:srgbClr val="00385F"/>
      </a:dk1>
      <a:lt1>
        <a:srgbClr val="FFFFFF"/>
      </a:lt1>
      <a:dk2>
        <a:srgbClr val="FFFFFF"/>
      </a:dk2>
      <a:lt2>
        <a:srgbClr val="E7E6E6"/>
      </a:lt2>
      <a:accent1>
        <a:srgbClr val="00385F"/>
      </a:accent1>
      <a:accent2>
        <a:srgbClr val="5F5B93"/>
      </a:accent2>
      <a:accent3>
        <a:srgbClr val="A78EC2"/>
      </a:accent3>
      <a:accent4>
        <a:srgbClr val="657280"/>
      </a:accent4>
      <a:accent5>
        <a:srgbClr val="5F5B93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ät Siegen NT 4 2021" id="{09E82567-59B5-435C-BE51-E2A781C7EDA3}" vid="{B915B352-30D6-4E0D-8C13-EA58FE292CF0}"/>
    </a:ext>
  </a:extLst>
</a:theme>
</file>

<file path=ppt/theme/theme3.xml><?xml version="1.0" encoding="utf-8"?>
<a:theme xmlns:a="http://schemas.openxmlformats.org/drawingml/2006/main" name="Uni Siegen Allgemein">
  <a:themeElements>
    <a:clrScheme name="Uni Siegen Allgeme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ni Siegen Allgemei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 Siegen Allgeme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EE6BC2B4BB4141A7921BBA3CC503B8" ma:contentTypeVersion="8" ma:contentTypeDescription="Ein neues Dokument erstellen." ma:contentTypeScope="" ma:versionID="6f386023c5215438e40da7f5d59f37bf">
  <xsd:schema xmlns:xsd="http://www.w3.org/2001/XMLSchema" xmlns:xs="http://www.w3.org/2001/XMLSchema" xmlns:p="http://schemas.microsoft.com/office/2006/metadata/properties" xmlns:ns2="d628706a-2582-4aba-99d5-8e3cd974b968" targetNamespace="http://schemas.microsoft.com/office/2006/metadata/properties" ma:root="true" ma:fieldsID="5c745d16d5b57a7abfe689801867744d" ns2:_="">
    <xsd:import namespace="d628706a-2582-4aba-99d5-8e3cd974b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8706a-2582-4aba-99d5-8e3cd974b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133B22-5211-410D-970D-AEE89A46600A}"/>
</file>

<file path=customXml/itemProps2.xml><?xml version="1.0" encoding="utf-8"?>
<ds:datastoreItem xmlns:ds="http://schemas.openxmlformats.org/officeDocument/2006/customXml" ds:itemID="{06B0B41A-DDDB-4F84-9737-57BAD199AC05}"/>
</file>

<file path=customXml/itemProps3.xml><?xml version="1.0" encoding="utf-8"?>
<ds:datastoreItem xmlns:ds="http://schemas.openxmlformats.org/officeDocument/2006/customXml" ds:itemID="{58520635-9388-432C-8429-6705F72A1B3B}"/>
</file>

<file path=docProps/app.xml><?xml version="1.0" encoding="utf-8"?>
<Properties xmlns="http://schemas.openxmlformats.org/officeDocument/2006/extended-properties" xmlns:vt="http://schemas.openxmlformats.org/officeDocument/2006/docPropsVTypes">
  <Template>Universität Siegen NT 4 2021</Template>
  <TotalTime>0</TotalTime>
  <Words>145</Words>
  <Application>Microsoft Office PowerPoint</Application>
  <PresentationFormat>Breitbild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Universität Siegen NT 4 2021</vt:lpstr>
      <vt:lpstr>1_Universität Siegen NT 4 2021_Authentic STEM</vt:lpstr>
      <vt:lpstr>Schuljubiläumsparty</vt:lpstr>
      <vt:lpstr>PowerPoint-Präsentation</vt:lpstr>
      <vt:lpstr>PowerPoint-Präsentation</vt:lpstr>
      <vt:lpstr>PowerPoint-Präsentation</vt:lpstr>
      <vt:lpstr>Volumen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Arithmetik I</dc:title>
  <dc:creator>Kevin-Lee Hörnberger</dc:creator>
  <cp:lastModifiedBy>Jasmin Müller</cp:lastModifiedBy>
  <cp:revision>28</cp:revision>
  <cp:lastPrinted>2021-10-27T09:29:03Z</cp:lastPrinted>
  <dcterms:modified xsi:type="dcterms:W3CDTF">2022-04-23T06:31:30Z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0x0101001DEE6BC2B4BB4141A7921BBA3CC503B8</vt:lpwstr>
  </property>
</Properties>
</file>